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7" r:id="rId18"/>
    <p:sldId id="324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33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74" d="100"/>
          <a:sy n="74" d="100"/>
        </p:scale>
        <p:origin x="89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25" y="41934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3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7" y="2305765"/>
            <a:ext cx="2057400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to this square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1729115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r>
              <a:rPr lang="en-US" sz="2400" b="1" dirty="0"/>
              <a:t>Local neighborhood: </a:t>
            </a:r>
            <a:r>
              <a:rPr lang="en-US" sz="2400" dirty="0"/>
              <a:t>reverse the order of visiting a few cities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312663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705600" cy="1765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286000" y="2318932"/>
            <a:ext cx="2590800" cy="228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3657600" y="1851901"/>
            <a:ext cx="34290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172200" y="1600201"/>
            <a:ext cx="838200" cy="152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8queens-successors">
            <a:extLst>
              <a:ext uri="{FF2B5EF4-FFF2-40B4-BE49-F238E27FC236}">
                <a16:creationId xmlns:a16="http://schemas.microsoft.com/office/drawing/2014/main" id="{73D0EA30-76AC-57ED-60F6-88390B7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6782" y="3505200"/>
            <a:ext cx="2789236" cy="278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r>
              <a:rPr lang="en-US" b="1" dirty="0"/>
              <a:t>Random-restart hill climbing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Restart hill-climbing many times with random initial states and return the best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blipFill>
                <a:blip r:embed="rId5"/>
                <a:stretch>
                  <a:fillRect l="-46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plan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 (BFS, A* Search, IDS).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79250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792506"/>
              </a:xfrm>
              <a:blipFill>
                <a:blip r:embed="rId3"/>
                <a:stretch>
                  <a:fillRect l="-519" t="-5782" r="-1111" b="-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29" y="3361434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324600" y="4377421"/>
            <a:ext cx="2514600" cy="438728"/>
          </a:xfrm>
          <a:prstGeom prst="wedgeRectCallout">
            <a:avLst>
              <a:gd name="adj1" fmla="val -129345"/>
              <a:gd name="adj2" fmla="val 171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Always accept good moves that reduce the energy.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24600" y="5079777"/>
            <a:ext cx="2514600" cy="1323810"/>
          </a:xfrm>
          <a:prstGeom prst="wedgeRectCallout">
            <a:avLst>
              <a:gd name="adj1" fmla="val -65769"/>
              <a:gd name="adj2" fmla="val -16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Accept “bad” moves with a probability  inspired by the acceptance criterion in the Metropolis–Hastings MCMC algorithm.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152650" y="4687052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/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Note: 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minimization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  <a:blipFill>
                <a:blip r:embed="rId5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3962400" y="3747753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19B8-A295-E293-407D-C6C19B76DB00}"/>
              </a:ext>
            </a:extLst>
          </p:cNvPr>
          <p:cNvSpPr txBox="1"/>
          <p:nvPr/>
        </p:nvSpPr>
        <p:spPr>
          <a:xfrm>
            <a:off x="6638910" y="2989986"/>
            <a:ext cx="1449371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/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US" sz="17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blipFill>
                <a:blip r:embed="rId6"/>
                <a:stretch>
                  <a:fillRect l="-9211" t="-25532" r="-438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70850-24EB-0906-494F-F0B6F6E7075A}"/>
              </a:ext>
            </a:extLst>
          </p:cNvPr>
          <p:cNvGrpSpPr/>
          <p:nvPr/>
        </p:nvGrpSpPr>
        <p:grpSpPr>
          <a:xfrm>
            <a:off x="3322206" y="2965344"/>
            <a:ext cx="2708854" cy="3063895"/>
            <a:chOff x="954173" y="2804279"/>
            <a:chExt cx="2708854" cy="306389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3D0B79-7E9F-162D-73CE-E63E8567F7AC}"/>
                </a:ext>
              </a:extLst>
            </p:cNvPr>
            <p:cNvCxnSpPr/>
            <p:nvPr/>
          </p:nvCxnSpPr>
          <p:spPr>
            <a:xfrm>
              <a:off x="980730" y="29709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29334-24F0-047C-269B-FECD1BDDF741}"/>
                </a:ext>
              </a:extLst>
            </p:cNvPr>
            <p:cNvCxnSpPr/>
            <p:nvPr/>
          </p:nvCxnSpPr>
          <p:spPr>
            <a:xfrm>
              <a:off x="980730" y="31233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AAE656-6026-432B-D860-D3E0FA7FE1B2}"/>
                </a:ext>
              </a:extLst>
            </p:cNvPr>
            <p:cNvCxnSpPr/>
            <p:nvPr/>
          </p:nvCxnSpPr>
          <p:spPr>
            <a:xfrm>
              <a:off x="969470" y="34138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E41F4E-7E2F-E1E7-8975-6AA2A642B6C7}"/>
                </a:ext>
              </a:extLst>
            </p:cNvPr>
            <p:cNvCxnSpPr/>
            <p:nvPr/>
          </p:nvCxnSpPr>
          <p:spPr>
            <a:xfrm>
              <a:off x="969470" y="35662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875328-9B22-C7B6-1105-06B9E38B0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66" y="2840573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3B99BF-2C4D-07C0-6FBB-53B8A974E2C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270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88393-649A-850E-0C15-520535B27A96}"/>
                </a:ext>
              </a:extLst>
            </p:cNvPr>
            <p:cNvCxnSpPr>
              <a:cxnSpLocks/>
            </p:cNvCxnSpPr>
            <p:nvPr/>
          </p:nvCxnSpPr>
          <p:spPr>
            <a:xfrm>
              <a:off x="1422869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6AF8ED-0131-0714-91DE-BD0FC3AA0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5269" y="2804279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6095FC-8DE4-CEFB-C612-64A2BA4A90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173" y="5725279"/>
              <a:ext cx="260924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CE088-4BAE-0EEB-75AB-FB13DE47F531}"/>
                </a:ext>
              </a:extLst>
            </p:cNvPr>
            <p:cNvSpPr txBox="1"/>
            <p:nvPr/>
          </p:nvSpPr>
          <p:spPr>
            <a:xfrm>
              <a:off x="1188266" y="5591175"/>
              <a:ext cx="1309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Discretization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</a:t>
                </a:r>
                <a:r>
                  <a:rPr lang="en-US" sz="1600" dirty="0"/>
                  <a:t>: infinite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a complete mathematical formulation of the objective function over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on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neighboring higher utility states. A simple greedy method used for complicated/large state spaces or 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gradient descend to train neural networks.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2241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</a:t>
                </a:r>
                <a:r>
                  <a:rPr lang="en-US" sz="2000" dirty="0" err="1"/>
                  <a:t>facroted</a:t>
                </a:r>
                <a:r>
                  <a:rPr lang="en-US" sz="2000" dirty="0"/>
                  <a:t>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  <a:blipFill>
                <a:blip r:embed="rId4"/>
                <a:stretch>
                  <a:fillRect l="-1139" t="-2519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2375</Words>
  <Application>Microsoft Office PowerPoint</Application>
  <PresentationFormat>On-screen Show (4:3)</PresentationFormat>
  <Paragraphs>305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Stochastic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49</cp:revision>
  <dcterms:created xsi:type="dcterms:W3CDTF">2021-02-13T00:06:29Z</dcterms:created>
  <dcterms:modified xsi:type="dcterms:W3CDTF">2024-04-04T13:34:19Z</dcterms:modified>
</cp:coreProperties>
</file>